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9"/>
  </p:notesMasterIdLst>
  <p:sldIdLst>
    <p:sldId id="256" r:id="rId2"/>
    <p:sldId id="257" r:id="rId3"/>
    <p:sldId id="392" r:id="rId4"/>
    <p:sldId id="393" r:id="rId5"/>
    <p:sldId id="342" r:id="rId6"/>
    <p:sldId id="343" r:id="rId7"/>
    <p:sldId id="344" r:id="rId8"/>
    <p:sldId id="345" r:id="rId9"/>
    <p:sldId id="390" r:id="rId10"/>
    <p:sldId id="346" r:id="rId11"/>
    <p:sldId id="347" r:id="rId12"/>
    <p:sldId id="348" r:id="rId13"/>
    <p:sldId id="349" r:id="rId14"/>
    <p:sldId id="382" r:id="rId15"/>
    <p:sldId id="358" r:id="rId16"/>
    <p:sldId id="353" r:id="rId17"/>
    <p:sldId id="354" r:id="rId18"/>
    <p:sldId id="356" r:id="rId19"/>
    <p:sldId id="359" r:id="rId20"/>
    <p:sldId id="360" r:id="rId21"/>
    <p:sldId id="361" r:id="rId22"/>
    <p:sldId id="391" r:id="rId23"/>
    <p:sldId id="362" r:id="rId24"/>
    <p:sldId id="417" r:id="rId25"/>
    <p:sldId id="418" r:id="rId26"/>
    <p:sldId id="419" r:id="rId27"/>
    <p:sldId id="42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83265"/>
  </p:normalViewPr>
  <p:slideViewPr>
    <p:cSldViewPr snapToGrid="0">
      <p:cViewPr varScale="1">
        <p:scale>
          <a:sx n="105" d="100"/>
          <a:sy n="105" d="100"/>
        </p:scale>
        <p:origin x="1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80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47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Tour of </a:t>
            </a:r>
            <a:r>
              <a:rPr lang="en-US" dirty="0" err="1"/>
              <a:t>spyder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38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Tour of </a:t>
            </a:r>
            <a:r>
              <a:rPr lang="en-US" dirty="0" err="1"/>
              <a:t>spyder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0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Tour of </a:t>
            </a:r>
            <a:r>
              <a:rPr lang="en-US" dirty="0" err="1"/>
              <a:t>spyder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1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84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single method dominates</a:t>
            </a:r>
          </a:p>
          <a:p>
            <a:r>
              <a:rPr lang="en-US" dirty="0"/>
              <a:t>On a particular data set, </a:t>
            </a:r>
            <a:r>
              <a:rPr lang="en-US" i="1" dirty="0"/>
              <a:t>for a particular question</a:t>
            </a:r>
            <a:r>
              <a:rPr lang="en-US" dirty="0"/>
              <a:t>, one specific method may work well; on a related but not identical dataset or question, another might be better</a:t>
            </a:r>
          </a:p>
          <a:p>
            <a:r>
              <a:rPr lang="en-US" dirty="0"/>
              <a:t>Choosing the </a:t>
            </a:r>
            <a:r>
              <a:rPr lang="en-US" b="1" dirty="0"/>
              <a:t>right approach </a:t>
            </a:r>
            <a:r>
              <a:rPr lang="en-US" dirty="0"/>
              <a:t>is arguably the most challenging aspect of doing statistics in practice</a:t>
            </a:r>
          </a:p>
          <a:p>
            <a:r>
              <a:rPr lang="en-US" dirty="0"/>
              <a:t>So how do we do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6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question we might ask: </a:t>
            </a:r>
            <a:r>
              <a:rPr lang="en-US" i="1" dirty="0"/>
              <a:t>how well do my model’s predictions actually match the observations?</a:t>
            </a:r>
          </a:p>
          <a:p>
            <a:endParaRPr lang="en-US" i="1" dirty="0"/>
          </a:p>
          <a:p>
            <a:r>
              <a:rPr lang="en-US" dirty="0"/>
              <a:t>What we need: a way to </a:t>
            </a:r>
            <a:r>
              <a:rPr lang="en-US" b="1" dirty="0"/>
              <a:t>measure</a:t>
            </a:r>
            <a:r>
              <a:rPr lang="en-US" dirty="0"/>
              <a:t> how close the predicted response is to the true response</a:t>
            </a:r>
          </a:p>
          <a:p>
            <a:endParaRPr lang="en-US" dirty="0"/>
          </a:p>
          <a:p>
            <a:r>
              <a:rPr lang="en-US" dirty="0"/>
              <a:t>Flashback to your stats training: what do we use in regression?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43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0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01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variance and squared bias are always nonnegative (why?)</a:t>
            </a:r>
          </a:p>
          <a:p>
            <a:r>
              <a:rPr lang="en-US" dirty="0"/>
              <a:t>There’s nothing we can do about the variance of the irreducible error inherent in the model</a:t>
            </a:r>
          </a:p>
          <a:p>
            <a:r>
              <a:rPr lang="en-US" dirty="0"/>
              <a:t>So we’re looking for a method that minimizes the sum of the first two terms</a:t>
            </a:r>
            <a:r>
              <a:rPr lang="is-IS" dirty="0"/>
              <a:t>… which are (in some sense) competing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4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we’ve only talked about how to evaluate the accuracy of a regression model</a:t>
            </a:r>
          </a:p>
          <a:p>
            <a:endParaRPr lang="en-US" dirty="0"/>
          </a:p>
          <a:p>
            <a:r>
              <a:rPr lang="en-US" dirty="0"/>
              <a:t>The idea of a bias-variance trade-off also translates to the classification setting, but we need some minor modifications to deal with </a:t>
            </a:r>
            <a:r>
              <a:rPr lang="en-US" b="1" dirty="0"/>
              <a:t>qualitative responses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example: we can’t really compute MSE without numerical values, so what can we do instead?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emf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emf"/><Relationship Id="rId7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Machine Learning – Evaluating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“Training” MSE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version of MSE is computed using the </a:t>
            </a:r>
            <a:r>
              <a:rPr lang="en-US" sz="2400" b="1" dirty="0"/>
              <a:t>training data </a:t>
            </a:r>
            <a:r>
              <a:rPr lang="en-US" sz="2400" dirty="0"/>
              <a:t>that was used to fit the model</a:t>
            </a:r>
          </a:p>
          <a:p>
            <a:endParaRPr lang="en-US" sz="2400" dirty="0"/>
          </a:p>
          <a:p>
            <a:r>
              <a:rPr lang="en-US" sz="2400" b="1" dirty="0"/>
              <a:t>Reality check</a:t>
            </a:r>
            <a:r>
              <a:rPr lang="en-US" sz="2400" dirty="0"/>
              <a:t>: is this what we care about?</a:t>
            </a:r>
          </a:p>
        </p:txBody>
      </p:sp>
    </p:spTree>
    <p:extLst>
      <p:ext uri="{BB962C8B-B14F-4D97-AF65-F5344CB8AC3E}">
        <p14:creationId xmlns:p14="http://schemas.microsoft.com/office/powerpoint/2010/main" val="1240039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Better plan</a:t>
            </a:r>
            <a:r>
              <a:rPr lang="en-US" sz="2400" dirty="0"/>
              <a:t>: see how well the model does on observations we </a:t>
            </a:r>
            <a:r>
              <a:rPr lang="en-US" sz="2400" i="1" dirty="0"/>
              <a:t>didn’t</a:t>
            </a:r>
            <a:r>
              <a:rPr lang="en-US" sz="2400" dirty="0"/>
              <a:t> train on</a:t>
            </a:r>
          </a:p>
          <a:p>
            <a:endParaRPr lang="en-US" sz="2400" dirty="0"/>
          </a:p>
          <a:p>
            <a:r>
              <a:rPr lang="en-US" sz="2400" dirty="0"/>
              <a:t>Given some never-before-seen examples, we can just calculate the MSE on those using the same method</a:t>
            </a:r>
          </a:p>
          <a:p>
            <a:endParaRPr lang="en-US" sz="2400" dirty="0"/>
          </a:p>
          <a:p>
            <a:r>
              <a:rPr lang="en-US" sz="2400" dirty="0"/>
              <a:t>What if we don’t have any new observations to test? </a:t>
            </a:r>
          </a:p>
          <a:p>
            <a:pPr lvl="1"/>
            <a:r>
              <a:rPr lang="en-US" sz="2000" dirty="0"/>
              <a:t>Can we just use the training MSE?</a:t>
            </a:r>
          </a:p>
          <a:p>
            <a:pPr lvl="1"/>
            <a:r>
              <a:rPr lang="en-US" sz="2000" dirty="0"/>
              <a:t>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40212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 descr="2.9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18" y="756473"/>
            <a:ext cx="9327846" cy="59491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18" y="756472"/>
            <a:ext cx="9327846" cy="59491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18" y="756472"/>
            <a:ext cx="9327844" cy="59491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18" y="756472"/>
            <a:ext cx="9327844" cy="59491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18" y="756472"/>
            <a:ext cx="9327844" cy="59491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15139" y="5029201"/>
            <a:ext cx="246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Avg. training MSE</a:t>
            </a: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8349804" y="4419600"/>
            <a:ext cx="336997" cy="6096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10903" y="2514601"/>
            <a:ext cx="1376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Test MSE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686800" y="2971800"/>
            <a:ext cx="152400" cy="6096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6966843" y="1798008"/>
            <a:ext cx="3183650" cy="2164392"/>
          </a:xfrm>
          <a:custGeom>
            <a:avLst/>
            <a:gdLst>
              <a:gd name="connsiteX0" fmla="*/ 82731 w 3183650"/>
              <a:gd name="connsiteY0" fmla="*/ 824775 h 2094928"/>
              <a:gd name="connsiteX1" fmla="*/ 82731 w 3183650"/>
              <a:gd name="connsiteY1" fmla="*/ 824775 h 2094928"/>
              <a:gd name="connsiteX2" fmla="*/ 165202 w 3183650"/>
              <a:gd name="connsiteY2" fmla="*/ 1039216 h 2094928"/>
              <a:gd name="connsiteX3" fmla="*/ 214685 w 3183650"/>
              <a:gd name="connsiteY3" fmla="*/ 1055712 h 2094928"/>
              <a:gd name="connsiteX4" fmla="*/ 264168 w 3183650"/>
              <a:gd name="connsiteY4" fmla="*/ 1105198 h 2094928"/>
              <a:gd name="connsiteX5" fmla="*/ 330145 w 3183650"/>
              <a:gd name="connsiteY5" fmla="*/ 1204171 h 2094928"/>
              <a:gd name="connsiteX6" fmla="*/ 346639 w 3183650"/>
              <a:gd name="connsiteY6" fmla="*/ 1253658 h 2094928"/>
              <a:gd name="connsiteX7" fmla="*/ 396122 w 3183650"/>
              <a:gd name="connsiteY7" fmla="*/ 1303144 h 2094928"/>
              <a:gd name="connsiteX8" fmla="*/ 429110 w 3183650"/>
              <a:gd name="connsiteY8" fmla="*/ 1352631 h 2094928"/>
              <a:gd name="connsiteX9" fmla="*/ 462099 w 3183650"/>
              <a:gd name="connsiteY9" fmla="*/ 1468099 h 2094928"/>
              <a:gd name="connsiteX10" fmla="*/ 495087 w 3183650"/>
              <a:gd name="connsiteY10" fmla="*/ 1517586 h 2094928"/>
              <a:gd name="connsiteX11" fmla="*/ 528076 w 3183650"/>
              <a:gd name="connsiteY11" fmla="*/ 1616558 h 2094928"/>
              <a:gd name="connsiteX12" fmla="*/ 544570 w 3183650"/>
              <a:gd name="connsiteY12" fmla="*/ 1666045 h 2094928"/>
              <a:gd name="connsiteX13" fmla="*/ 594053 w 3183650"/>
              <a:gd name="connsiteY13" fmla="*/ 1715531 h 2094928"/>
              <a:gd name="connsiteX14" fmla="*/ 610547 w 3183650"/>
              <a:gd name="connsiteY14" fmla="*/ 1781513 h 2094928"/>
              <a:gd name="connsiteX15" fmla="*/ 693018 w 3183650"/>
              <a:gd name="connsiteY15" fmla="*/ 1880486 h 2094928"/>
              <a:gd name="connsiteX16" fmla="*/ 742501 w 3183650"/>
              <a:gd name="connsiteY16" fmla="*/ 1896982 h 2094928"/>
              <a:gd name="connsiteX17" fmla="*/ 808478 w 3183650"/>
              <a:gd name="connsiteY17" fmla="*/ 1979459 h 2094928"/>
              <a:gd name="connsiteX18" fmla="*/ 857961 w 3183650"/>
              <a:gd name="connsiteY18" fmla="*/ 2028946 h 2094928"/>
              <a:gd name="connsiteX19" fmla="*/ 907443 w 3183650"/>
              <a:gd name="connsiteY19" fmla="*/ 2061937 h 2094928"/>
              <a:gd name="connsiteX20" fmla="*/ 1088880 w 3183650"/>
              <a:gd name="connsiteY20" fmla="*/ 2094928 h 2094928"/>
              <a:gd name="connsiteX21" fmla="*/ 1748650 w 3183650"/>
              <a:gd name="connsiteY21" fmla="*/ 2078432 h 2094928"/>
              <a:gd name="connsiteX22" fmla="*/ 1979570 w 3183650"/>
              <a:gd name="connsiteY22" fmla="*/ 2028946 h 2094928"/>
              <a:gd name="connsiteX23" fmla="*/ 2078535 w 3183650"/>
              <a:gd name="connsiteY23" fmla="*/ 1995955 h 2094928"/>
              <a:gd name="connsiteX24" fmla="*/ 2490891 w 3183650"/>
              <a:gd name="connsiteY24" fmla="*/ 1962964 h 2094928"/>
              <a:gd name="connsiteX25" fmla="*/ 2721811 w 3183650"/>
              <a:gd name="connsiteY25" fmla="*/ 1847495 h 2094928"/>
              <a:gd name="connsiteX26" fmla="*/ 2771294 w 3183650"/>
              <a:gd name="connsiteY26" fmla="*/ 1814504 h 2094928"/>
              <a:gd name="connsiteX27" fmla="*/ 2886753 w 3183650"/>
              <a:gd name="connsiteY27" fmla="*/ 1699036 h 2094928"/>
              <a:gd name="connsiteX28" fmla="*/ 2936236 w 3183650"/>
              <a:gd name="connsiteY28" fmla="*/ 1666045 h 2094928"/>
              <a:gd name="connsiteX29" fmla="*/ 3068190 w 3183650"/>
              <a:gd name="connsiteY29" fmla="*/ 1567072 h 2094928"/>
              <a:gd name="connsiteX30" fmla="*/ 3101179 w 3183650"/>
              <a:gd name="connsiteY30" fmla="*/ 1501090 h 2094928"/>
              <a:gd name="connsiteX31" fmla="*/ 3134167 w 3183650"/>
              <a:gd name="connsiteY31" fmla="*/ 1451604 h 2094928"/>
              <a:gd name="connsiteX32" fmla="*/ 3150661 w 3183650"/>
              <a:gd name="connsiteY32" fmla="*/ 346406 h 2094928"/>
              <a:gd name="connsiteX33" fmla="*/ 3183650 w 3183650"/>
              <a:gd name="connsiteY33" fmla="*/ 247433 h 2094928"/>
              <a:gd name="connsiteX34" fmla="*/ 3167156 w 3183650"/>
              <a:gd name="connsiteY34" fmla="*/ 82478 h 2094928"/>
              <a:gd name="connsiteX35" fmla="*/ 3150661 w 3183650"/>
              <a:gd name="connsiteY35" fmla="*/ 16496 h 2094928"/>
              <a:gd name="connsiteX36" fmla="*/ 3101179 w 3183650"/>
              <a:gd name="connsiteY36" fmla="*/ 0 h 2094928"/>
              <a:gd name="connsiteX37" fmla="*/ 2705317 w 3183650"/>
              <a:gd name="connsiteY37" fmla="*/ 32991 h 2094928"/>
              <a:gd name="connsiteX38" fmla="*/ 2474397 w 3183650"/>
              <a:gd name="connsiteY38" fmla="*/ 49487 h 2094928"/>
              <a:gd name="connsiteX39" fmla="*/ 2276466 w 3183650"/>
              <a:gd name="connsiteY39" fmla="*/ 82478 h 2094928"/>
              <a:gd name="connsiteX40" fmla="*/ 1913593 w 3183650"/>
              <a:gd name="connsiteY40" fmla="*/ 115469 h 2094928"/>
              <a:gd name="connsiteX41" fmla="*/ 1550719 w 3183650"/>
              <a:gd name="connsiteY41" fmla="*/ 148460 h 2094928"/>
              <a:gd name="connsiteX42" fmla="*/ 1369282 w 3183650"/>
              <a:gd name="connsiteY42" fmla="*/ 181451 h 2094928"/>
              <a:gd name="connsiteX43" fmla="*/ 791984 w 3183650"/>
              <a:gd name="connsiteY43" fmla="*/ 214442 h 2094928"/>
              <a:gd name="connsiteX44" fmla="*/ 643535 w 3183650"/>
              <a:gd name="connsiteY44" fmla="*/ 230937 h 2094928"/>
              <a:gd name="connsiteX45" fmla="*/ 511581 w 3183650"/>
              <a:gd name="connsiteY45" fmla="*/ 247433 h 2094928"/>
              <a:gd name="connsiteX46" fmla="*/ 66237 w 3183650"/>
              <a:gd name="connsiteY46" fmla="*/ 280424 h 2094928"/>
              <a:gd name="connsiteX47" fmla="*/ 16754 w 3183650"/>
              <a:gd name="connsiteY47" fmla="*/ 329910 h 2094928"/>
              <a:gd name="connsiteX48" fmla="*/ 260 w 3183650"/>
              <a:gd name="connsiteY48" fmla="*/ 379397 h 2094928"/>
              <a:gd name="connsiteX49" fmla="*/ 16754 w 3183650"/>
              <a:gd name="connsiteY49" fmla="*/ 791784 h 2094928"/>
              <a:gd name="connsiteX50" fmla="*/ 82731 w 3183650"/>
              <a:gd name="connsiteY50" fmla="*/ 824775 h 209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183650" h="2094928">
                <a:moveTo>
                  <a:pt x="82731" y="824775"/>
                </a:moveTo>
                <a:lnTo>
                  <a:pt x="82731" y="824775"/>
                </a:lnTo>
                <a:cubicBezTo>
                  <a:pt x="86038" y="835798"/>
                  <a:pt x="118286" y="1001681"/>
                  <a:pt x="165202" y="1039216"/>
                </a:cubicBezTo>
                <a:cubicBezTo>
                  <a:pt x="178778" y="1050078"/>
                  <a:pt x="198191" y="1050213"/>
                  <a:pt x="214685" y="1055712"/>
                </a:cubicBezTo>
                <a:cubicBezTo>
                  <a:pt x="231179" y="1072207"/>
                  <a:pt x="249847" y="1086784"/>
                  <a:pt x="264168" y="1105198"/>
                </a:cubicBezTo>
                <a:cubicBezTo>
                  <a:pt x="288509" y="1136496"/>
                  <a:pt x="330145" y="1204171"/>
                  <a:pt x="330145" y="1204171"/>
                </a:cubicBezTo>
                <a:cubicBezTo>
                  <a:pt x="335643" y="1220667"/>
                  <a:pt x="336994" y="1239190"/>
                  <a:pt x="346639" y="1253658"/>
                </a:cubicBezTo>
                <a:cubicBezTo>
                  <a:pt x="359578" y="1273068"/>
                  <a:pt x="381189" y="1285223"/>
                  <a:pt x="396122" y="1303144"/>
                </a:cubicBezTo>
                <a:cubicBezTo>
                  <a:pt x="408813" y="1318374"/>
                  <a:pt x="418114" y="1336135"/>
                  <a:pt x="429110" y="1352631"/>
                </a:cubicBezTo>
                <a:cubicBezTo>
                  <a:pt x="434397" y="1373779"/>
                  <a:pt x="450265" y="1444429"/>
                  <a:pt x="462099" y="1468099"/>
                </a:cubicBezTo>
                <a:cubicBezTo>
                  <a:pt x="470964" y="1485831"/>
                  <a:pt x="487036" y="1499470"/>
                  <a:pt x="495087" y="1517586"/>
                </a:cubicBezTo>
                <a:cubicBezTo>
                  <a:pt x="509210" y="1549364"/>
                  <a:pt x="517080" y="1583567"/>
                  <a:pt x="528076" y="1616558"/>
                </a:cubicBezTo>
                <a:cubicBezTo>
                  <a:pt x="533574" y="1633054"/>
                  <a:pt x="532275" y="1653750"/>
                  <a:pt x="544570" y="1666045"/>
                </a:cubicBezTo>
                <a:lnTo>
                  <a:pt x="594053" y="1715531"/>
                </a:lnTo>
                <a:cubicBezTo>
                  <a:pt x="599551" y="1737525"/>
                  <a:pt x="601617" y="1760675"/>
                  <a:pt x="610547" y="1781513"/>
                </a:cubicBezTo>
                <a:cubicBezTo>
                  <a:pt x="622718" y="1809915"/>
                  <a:pt x="669236" y="1864630"/>
                  <a:pt x="693018" y="1880486"/>
                </a:cubicBezTo>
                <a:cubicBezTo>
                  <a:pt x="707484" y="1890131"/>
                  <a:pt x="726007" y="1891483"/>
                  <a:pt x="742501" y="1896982"/>
                </a:cubicBezTo>
                <a:cubicBezTo>
                  <a:pt x="769578" y="1978220"/>
                  <a:pt x="739609" y="1922064"/>
                  <a:pt x="808478" y="1979459"/>
                </a:cubicBezTo>
                <a:cubicBezTo>
                  <a:pt x="826398" y="1994394"/>
                  <a:pt x="840041" y="2014011"/>
                  <a:pt x="857961" y="2028946"/>
                </a:cubicBezTo>
                <a:cubicBezTo>
                  <a:pt x="873190" y="2041638"/>
                  <a:pt x="889712" y="2053071"/>
                  <a:pt x="907443" y="2061937"/>
                </a:cubicBezTo>
                <a:cubicBezTo>
                  <a:pt x="958293" y="2087364"/>
                  <a:pt x="1043400" y="2089242"/>
                  <a:pt x="1088880" y="2094928"/>
                </a:cubicBezTo>
                <a:cubicBezTo>
                  <a:pt x="1308803" y="2089429"/>
                  <a:pt x="1529053" y="2091609"/>
                  <a:pt x="1748650" y="2078432"/>
                </a:cubicBezTo>
                <a:cubicBezTo>
                  <a:pt x="1764604" y="2077475"/>
                  <a:pt x="1928421" y="2044292"/>
                  <a:pt x="1979570" y="2028946"/>
                </a:cubicBezTo>
                <a:cubicBezTo>
                  <a:pt x="2012876" y="2018953"/>
                  <a:pt x="2044291" y="2001999"/>
                  <a:pt x="2078535" y="1995955"/>
                </a:cubicBezTo>
                <a:cubicBezTo>
                  <a:pt x="2126446" y="1987499"/>
                  <a:pt x="2466731" y="1964690"/>
                  <a:pt x="2490891" y="1962964"/>
                </a:cubicBezTo>
                <a:cubicBezTo>
                  <a:pt x="2709107" y="1875671"/>
                  <a:pt x="2595580" y="1937667"/>
                  <a:pt x="2721811" y="1847495"/>
                </a:cubicBezTo>
                <a:cubicBezTo>
                  <a:pt x="2737942" y="1835972"/>
                  <a:pt x="2756559" y="1827766"/>
                  <a:pt x="2771294" y="1814504"/>
                </a:cubicBezTo>
                <a:cubicBezTo>
                  <a:pt x="2811750" y="1778091"/>
                  <a:pt x="2841465" y="1729230"/>
                  <a:pt x="2886753" y="1699036"/>
                </a:cubicBezTo>
                <a:cubicBezTo>
                  <a:pt x="2903247" y="1688039"/>
                  <a:pt x="2921185" y="1678947"/>
                  <a:pt x="2936236" y="1666045"/>
                </a:cubicBezTo>
                <a:cubicBezTo>
                  <a:pt x="3052945" y="1566001"/>
                  <a:pt x="2948032" y="1627155"/>
                  <a:pt x="3068190" y="1567072"/>
                </a:cubicBezTo>
                <a:cubicBezTo>
                  <a:pt x="3079186" y="1545078"/>
                  <a:pt x="3088980" y="1522440"/>
                  <a:pt x="3101179" y="1501090"/>
                </a:cubicBezTo>
                <a:cubicBezTo>
                  <a:pt x="3111014" y="1483877"/>
                  <a:pt x="3133318" y="1471410"/>
                  <a:pt x="3134167" y="1451604"/>
                </a:cubicBezTo>
                <a:cubicBezTo>
                  <a:pt x="3149941" y="1083501"/>
                  <a:pt x="3135533" y="714536"/>
                  <a:pt x="3150661" y="346406"/>
                </a:cubicBezTo>
                <a:cubicBezTo>
                  <a:pt x="3152089" y="311660"/>
                  <a:pt x="3183650" y="247433"/>
                  <a:pt x="3183650" y="247433"/>
                </a:cubicBezTo>
                <a:cubicBezTo>
                  <a:pt x="3178152" y="192448"/>
                  <a:pt x="3174970" y="137182"/>
                  <a:pt x="3167156" y="82478"/>
                </a:cubicBezTo>
                <a:cubicBezTo>
                  <a:pt x="3163950" y="60035"/>
                  <a:pt x="3164823" y="34200"/>
                  <a:pt x="3150661" y="16496"/>
                </a:cubicBezTo>
                <a:cubicBezTo>
                  <a:pt x="3139800" y="2919"/>
                  <a:pt x="3117673" y="5499"/>
                  <a:pt x="3101179" y="0"/>
                </a:cubicBezTo>
                <a:lnTo>
                  <a:pt x="2705317" y="32991"/>
                </a:lnTo>
                <a:cubicBezTo>
                  <a:pt x="2628387" y="39065"/>
                  <a:pt x="2551058" y="40641"/>
                  <a:pt x="2474397" y="49487"/>
                </a:cubicBezTo>
                <a:cubicBezTo>
                  <a:pt x="2407951" y="57155"/>
                  <a:pt x="2343078" y="76422"/>
                  <a:pt x="2276466" y="82478"/>
                </a:cubicBezTo>
                <a:lnTo>
                  <a:pt x="1913593" y="115469"/>
                </a:lnTo>
                <a:cubicBezTo>
                  <a:pt x="1854866" y="120651"/>
                  <a:pt x="1619403" y="138647"/>
                  <a:pt x="1550719" y="148460"/>
                </a:cubicBezTo>
                <a:cubicBezTo>
                  <a:pt x="1489866" y="157154"/>
                  <a:pt x="1430522" y="176125"/>
                  <a:pt x="1369282" y="181451"/>
                </a:cubicBezTo>
                <a:cubicBezTo>
                  <a:pt x="1177260" y="198150"/>
                  <a:pt x="983552" y="193156"/>
                  <a:pt x="791984" y="214442"/>
                </a:cubicBezTo>
                <a:lnTo>
                  <a:pt x="643535" y="230937"/>
                </a:lnTo>
                <a:cubicBezTo>
                  <a:pt x="599512" y="236117"/>
                  <a:pt x="555767" y="243898"/>
                  <a:pt x="511581" y="247433"/>
                </a:cubicBezTo>
                <a:cubicBezTo>
                  <a:pt x="-179253" y="302704"/>
                  <a:pt x="534006" y="233642"/>
                  <a:pt x="66237" y="280424"/>
                </a:cubicBezTo>
                <a:cubicBezTo>
                  <a:pt x="49743" y="296919"/>
                  <a:pt x="29693" y="310500"/>
                  <a:pt x="16754" y="329910"/>
                </a:cubicBezTo>
                <a:cubicBezTo>
                  <a:pt x="7109" y="344378"/>
                  <a:pt x="260" y="362009"/>
                  <a:pt x="260" y="379397"/>
                </a:cubicBezTo>
                <a:cubicBezTo>
                  <a:pt x="260" y="516969"/>
                  <a:pt x="-3406" y="655697"/>
                  <a:pt x="16754" y="791784"/>
                </a:cubicBezTo>
                <a:cubicBezTo>
                  <a:pt x="18346" y="802533"/>
                  <a:pt x="71735" y="819276"/>
                  <a:pt x="82731" y="824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67400" y="1066800"/>
            <a:ext cx="4495800" cy="541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818E7-6438-3272-CC74-11F1EA05273D}"/>
              </a:ext>
            </a:extLst>
          </p:cNvPr>
          <p:cNvSpPr/>
          <p:nvPr/>
        </p:nvSpPr>
        <p:spPr>
          <a:xfrm>
            <a:off x="277092" y="290945"/>
            <a:ext cx="4461163" cy="775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3560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test MSE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268" y="1123837"/>
            <a:ext cx="4993142" cy="4876800"/>
          </a:xfrm>
        </p:spPr>
        <p:txBody>
          <a:bodyPr>
            <a:noAutofit/>
          </a:bodyPr>
          <a:lstStyle/>
          <a:p>
            <a:endParaRPr lang="en-US" sz="2800" dirty="0"/>
          </a:p>
          <a:p>
            <a:r>
              <a:rPr lang="en-US" sz="2800" dirty="0"/>
              <a:t>As flexibility ↑:</a:t>
            </a:r>
          </a:p>
          <a:p>
            <a:pPr lvl="1"/>
            <a:r>
              <a:rPr lang="en-US" sz="2400" dirty="0"/>
              <a:t>monotone ↓ in training MSE</a:t>
            </a:r>
          </a:p>
          <a:p>
            <a:pPr lvl="1"/>
            <a:r>
              <a:rPr lang="en-US" sz="2400" dirty="0"/>
              <a:t>U-shape in the test MSE</a:t>
            </a:r>
          </a:p>
          <a:p>
            <a:pPr marL="274320" lvl="1" indent="0">
              <a:buNone/>
            </a:pPr>
            <a:endParaRPr lang="en-US" sz="1400" dirty="0"/>
          </a:p>
          <a:p>
            <a:r>
              <a:rPr lang="en-US" sz="2800" b="1" dirty="0"/>
              <a:t>Fun fact</a:t>
            </a:r>
            <a:r>
              <a:rPr lang="en-US" sz="2800" dirty="0"/>
              <a:t>: occurs regardless of data or statistical method</a:t>
            </a:r>
          </a:p>
          <a:p>
            <a:endParaRPr lang="en-US" sz="1400" dirty="0"/>
          </a:p>
          <a:p>
            <a:r>
              <a:rPr lang="en-US" sz="2800" dirty="0"/>
              <a:t>This is called </a:t>
            </a:r>
            <a:r>
              <a:rPr lang="en-US" sz="2800" b="1" dirty="0"/>
              <a:t>overfitting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7"/>
          <a:stretch/>
        </p:blipFill>
        <p:spPr>
          <a:xfrm>
            <a:off x="7913801" y="306529"/>
            <a:ext cx="4300358" cy="594912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0070781" y="2902857"/>
            <a:ext cx="1587243" cy="1371600"/>
            <a:chOff x="7022783" y="3352800"/>
            <a:chExt cx="1587243" cy="1371600"/>
          </a:xfrm>
        </p:grpSpPr>
        <p:sp>
          <p:nvSpPr>
            <p:cNvPr id="8" name="TextBox 7"/>
            <p:cNvSpPr txBox="1"/>
            <p:nvPr/>
          </p:nvSpPr>
          <p:spPr>
            <a:xfrm>
              <a:off x="7022783" y="3733800"/>
              <a:ext cx="1587243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/>
                <a:t>Overfitting</a:t>
              </a:r>
              <a:endParaRPr lang="en-US" sz="24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8153400" y="3352800"/>
              <a:ext cx="76200" cy="4572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8153400" y="4191000"/>
              <a:ext cx="76200" cy="533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8639136" y="4579258"/>
            <a:ext cx="246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Avg. training MSE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873801" y="3969657"/>
            <a:ext cx="336997" cy="6096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34900" y="2064658"/>
            <a:ext cx="1376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Test MSE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10797" y="2521857"/>
            <a:ext cx="152400" cy="6096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2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test MSE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Question</a:t>
            </a:r>
            <a:r>
              <a:rPr lang="en-US" sz="2800" dirty="0"/>
              <a:t>: why does this happen?</a:t>
            </a:r>
          </a:p>
        </p:txBody>
      </p:sp>
    </p:spTree>
    <p:extLst>
      <p:ext uri="{BB962C8B-B14F-4D97-AF65-F5344CB8AC3E}">
        <p14:creationId xmlns:p14="http://schemas.microsoft.com/office/powerpoint/2010/main" val="1446283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U-shaped curve in the Test MSE is the result of two competing properties: </a:t>
            </a:r>
            <a:r>
              <a:rPr lang="en-US" sz="2400" i="1" dirty="0"/>
              <a:t>bias</a:t>
            </a:r>
            <a:r>
              <a:rPr lang="en-US" sz="2400" dirty="0"/>
              <a:t> and </a:t>
            </a:r>
            <a:r>
              <a:rPr lang="en-US" sz="2400" i="1" dirty="0"/>
              <a:t>variance</a:t>
            </a:r>
          </a:p>
          <a:p>
            <a:r>
              <a:rPr lang="en-US" sz="2400" b="1" dirty="0"/>
              <a:t>Variance</a:t>
            </a:r>
            <a:r>
              <a:rPr lang="en-US" sz="2400" dirty="0"/>
              <a:t>: the amount the model would change if we had different training data</a:t>
            </a:r>
            <a:endParaRPr lang="en-US" sz="2400" i="1" dirty="0"/>
          </a:p>
          <a:p>
            <a:r>
              <a:rPr lang="en-US" sz="2400" b="1" dirty="0"/>
              <a:t>Bias:</a:t>
            </a:r>
            <a:r>
              <a:rPr lang="en-US" sz="2400" dirty="0"/>
              <a:t> the error introduced by approximating a complex phenomenon using a simple model</a:t>
            </a:r>
          </a:p>
        </p:txBody>
      </p:sp>
    </p:spTree>
    <p:extLst>
      <p:ext uri="{BB962C8B-B14F-4D97-AF65-F5344CB8AC3E}">
        <p14:creationId xmlns:p14="http://schemas.microsoft.com/office/powerpoint/2010/main" val="8908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83"/>
          <a:stretch/>
        </p:blipFill>
        <p:spPr>
          <a:xfrm>
            <a:off x="3214915" y="596818"/>
            <a:ext cx="4301739" cy="5949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2"/>
          <a:stretch/>
        </p:blipFill>
        <p:spPr>
          <a:xfrm>
            <a:off x="7482114" y="596818"/>
            <a:ext cx="4409978" cy="594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514" y="830944"/>
            <a:ext cx="8229600" cy="5181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In general, more flexible methods have </a:t>
            </a:r>
            <a:r>
              <a:rPr lang="en-US" sz="2400" b="1" dirty="0"/>
              <a:t>higher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0C86F-3C0F-0F1D-AF23-053321B660B6}"/>
              </a:ext>
            </a:extLst>
          </p:cNvPr>
          <p:cNvSpPr txBox="1"/>
          <p:nvPr/>
        </p:nvSpPr>
        <p:spPr>
          <a:xfrm>
            <a:off x="4027439" y="6291805"/>
            <a:ext cx="786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(Variance</a:t>
            </a:r>
            <a:r>
              <a:rPr lang="en-US" sz="1800" dirty="0"/>
              <a:t>: the amount the model would change if we had different training data)</a:t>
            </a:r>
            <a:endParaRPr lang="en-US" sz="1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4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83"/>
          <a:stretch/>
        </p:blipFill>
        <p:spPr>
          <a:xfrm>
            <a:off x="3200401" y="654874"/>
            <a:ext cx="4301739" cy="5949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2"/>
          <a:stretch/>
        </p:blipFill>
        <p:spPr>
          <a:xfrm>
            <a:off x="7467600" y="654874"/>
            <a:ext cx="4409978" cy="594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889000"/>
            <a:ext cx="8229600" cy="5181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In general, more flexible methods have </a:t>
            </a:r>
            <a:r>
              <a:rPr lang="en-US" sz="2400" b="1" dirty="0"/>
              <a:t>lower bias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59E05-3E6B-05A8-C896-92A74B31551F}"/>
              </a:ext>
            </a:extLst>
          </p:cNvPr>
          <p:cNvSpPr txBox="1"/>
          <p:nvPr/>
        </p:nvSpPr>
        <p:spPr>
          <a:xfrm>
            <a:off x="3200401" y="6291805"/>
            <a:ext cx="9645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(Bias:</a:t>
            </a:r>
            <a:r>
              <a:rPr lang="en-US" sz="1800" dirty="0"/>
              <a:t> the error introduced by approximating a complex phenomenon using a simple model)</a:t>
            </a:r>
            <a:endParaRPr lang="en-US" sz="1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0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519168" cy="5120640"/>
          </a:xfrm>
        </p:spPr>
        <p:txBody>
          <a:bodyPr anchor="t">
            <a:normAutofit/>
          </a:bodyPr>
          <a:lstStyle/>
          <a:p>
            <a:r>
              <a:rPr lang="en-US" sz="2400" dirty="0"/>
              <a:t>Expected test MSE can be decomposed into three terms: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187820" y="3352799"/>
            <a:ext cx="2986715" cy="2133600"/>
            <a:chOff x="1788701" y="2888397"/>
            <a:chExt cx="2986715" cy="2133600"/>
          </a:xfrm>
        </p:grpSpPr>
        <p:cxnSp>
          <p:nvCxnSpPr>
            <p:cNvPr id="12" name="Straight Arrow Connector 11"/>
            <p:cNvCxnSpPr>
              <a:stCxn id="11" idx="0"/>
            </p:cNvCxnSpPr>
            <p:nvPr/>
          </p:nvCxnSpPr>
          <p:spPr>
            <a:xfrm flipH="1" flipV="1">
              <a:off x="3225337" y="2888397"/>
              <a:ext cx="56722" cy="1302603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88701" y="4191000"/>
              <a:ext cx="29867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The bias of our model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on the test value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084858" y="3352800"/>
            <a:ext cx="3542958" cy="1364397"/>
            <a:chOff x="1510579" y="3657600"/>
            <a:chExt cx="3542958" cy="1364397"/>
          </a:xfrm>
        </p:grpSpPr>
        <p:sp>
          <p:nvSpPr>
            <p:cNvPr id="6" name="TextBox 5"/>
            <p:cNvSpPr txBox="1"/>
            <p:nvPr/>
          </p:nvSpPr>
          <p:spPr>
            <a:xfrm>
              <a:off x="1510579" y="4191000"/>
              <a:ext cx="35429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The variance of our model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on the test value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886200" y="3657600"/>
              <a:ext cx="228600" cy="5334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9109107" y="3276600"/>
            <a:ext cx="2422458" cy="1364397"/>
            <a:chOff x="2070831" y="3657600"/>
            <a:chExt cx="2422458" cy="1364397"/>
          </a:xfrm>
        </p:grpSpPr>
        <p:sp>
          <p:nvSpPr>
            <p:cNvPr id="17" name="TextBox 16"/>
            <p:cNvSpPr txBox="1"/>
            <p:nvPr/>
          </p:nvSpPr>
          <p:spPr>
            <a:xfrm>
              <a:off x="2070831" y="4191000"/>
              <a:ext cx="24224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The variance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of the error terms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3953837" y="3657600"/>
              <a:ext cx="223142" cy="5334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924189"/>
              </p:ext>
            </p:extLst>
          </p:nvPr>
        </p:nvGraphicFramePr>
        <p:xfrm>
          <a:off x="3519055" y="2512331"/>
          <a:ext cx="8096250" cy="916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65500" imgH="381000" progId="Equation.3">
                  <p:embed/>
                </p:oleObj>
              </mc:Choice>
              <mc:Fallback>
                <p:oleObj name="Equation" r:id="rId3" imgW="3365500" imgH="3810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19055" y="2512331"/>
                        <a:ext cx="8096250" cy="9166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833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977" y="604380"/>
            <a:ext cx="7315200" cy="5120640"/>
          </a:xfrm>
        </p:spPr>
        <p:txBody>
          <a:bodyPr>
            <a:normAutofit/>
          </a:bodyPr>
          <a:lstStyle/>
          <a:p>
            <a:r>
              <a:rPr lang="en-US" sz="2400" dirty="0"/>
              <a:t>It’s easy to build a model with </a:t>
            </a:r>
          </a:p>
          <a:p>
            <a:pPr marL="0" indent="0" algn="ctr">
              <a:buNone/>
            </a:pPr>
            <a:r>
              <a:rPr lang="en-US" sz="2400" b="1" dirty="0"/>
              <a:t>low variance </a:t>
            </a:r>
            <a:r>
              <a:rPr lang="en-US" sz="2400" dirty="0"/>
              <a:t>but </a:t>
            </a:r>
            <a:r>
              <a:rPr lang="en-US" sz="2400" b="1" dirty="0"/>
              <a:t>high bias </a:t>
            </a:r>
            <a:r>
              <a:rPr lang="en-US" sz="2400" dirty="0"/>
              <a:t>(how?)</a:t>
            </a:r>
          </a:p>
          <a:p>
            <a:endParaRPr lang="en-US" sz="2400" dirty="0"/>
          </a:p>
          <a:p>
            <a:r>
              <a:rPr lang="en-US" sz="2400" dirty="0"/>
              <a:t>Just as easy to build one with</a:t>
            </a:r>
          </a:p>
          <a:p>
            <a:pPr marL="0" indent="0" algn="ctr">
              <a:buNone/>
            </a:pPr>
            <a:r>
              <a:rPr lang="en-US" sz="2400" b="1" dirty="0"/>
              <a:t>low bias</a:t>
            </a:r>
            <a:r>
              <a:rPr lang="en-US" sz="2400" dirty="0"/>
              <a:t> but </a:t>
            </a:r>
            <a:r>
              <a:rPr lang="en-US" sz="2400" b="1" dirty="0"/>
              <a:t>high variance </a:t>
            </a:r>
            <a:r>
              <a:rPr lang="en-US" sz="2400" dirty="0"/>
              <a:t>(how?)</a:t>
            </a:r>
          </a:p>
          <a:p>
            <a:endParaRPr lang="en-US" sz="2400" dirty="0"/>
          </a:p>
          <a:p>
            <a:r>
              <a:rPr lang="en-US" sz="2400" dirty="0"/>
              <a:t>The challenge: finding a method for which both the variance and the squared bias are low</a:t>
            </a:r>
          </a:p>
          <a:p>
            <a:endParaRPr lang="en-US" sz="2400" dirty="0"/>
          </a:p>
          <a:p>
            <a:r>
              <a:rPr lang="en-US" sz="2400" dirty="0"/>
              <a:t>This trade-off is one of the most important recurring themes in this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3E44C-08DC-CD7D-6825-7FAC27582892}"/>
              </a:ext>
            </a:extLst>
          </p:cNvPr>
          <p:cNvSpPr txBox="1"/>
          <p:nvPr/>
        </p:nvSpPr>
        <p:spPr>
          <a:xfrm>
            <a:off x="3453245" y="5929452"/>
            <a:ext cx="8738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(Variance</a:t>
            </a:r>
            <a:r>
              <a:rPr lang="en-US" sz="1800" dirty="0"/>
              <a:t>: the amount the model would change if we had different training data</a:t>
            </a:r>
            <a:endParaRPr lang="en-US" sz="1800" i="1" dirty="0"/>
          </a:p>
          <a:p>
            <a:r>
              <a:rPr lang="en-US" sz="1800" b="1" dirty="0"/>
              <a:t>Bias:</a:t>
            </a:r>
            <a:r>
              <a:rPr lang="en-US" sz="1800" dirty="0"/>
              <a:t> the error introduced by approximating a complex phenomenon using a simple model)</a:t>
            </a:r>
          </a:p>
        </p:txBody>
      </p:sp>
    </p:spTree>
    <p:extLst>
      <p:ext uri="{BB962C8B-B14F-4D97-AF65-F5344CB8AC3E}">
        <p14:creationId xmlns:p14="http://schemas.microsoft.com/office/powerpoint/2010/main" val="200362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200" dirty="0"/>
              <a:t>Evaluating Supervised Machine Learning:</a:t>
            </a:r>
          </a:p>
          <a:p>
            <a:pPr lvl="1">
              <a:defRPr/>
            </a:pPr>
            <a:r>
              <a:rPr lang="en-US" sz="2000" dirty="0"/>
              <a:t>Regression</a:t>
            </a:r>
          </a:p>
          <a:p>
            <a:pPr lvl="1">
              <a:defRPr/>
            </a:pPr>
            <a:r>
              <a:rPr lang="en-US" sz="2000" dirty="0"/>
              <a:t>Classification</a:t>
            </a:r>
          </a:p>
          <a:p>
            <a:pPr lvl="1">
              <a:defRPr/>
            </a:pPr>
            <a:r>
              <a:rPr lang="en-US" sz="2000" dirty="0"/>
              <a:t>Bias-variance trade off</a:t>
            </a:r>
          </a:p>
          <a:p>
            <a:pPr>
              <a:defRPr/>
            </a:pPr>
            <a:r>
              <a:rPr lang="en-US" sz="2200" dirty="0"/>
              <a:t>GitHub Classroom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 far: how to evaluate a </a:t>
            </a:r>
            <a:r>
              <a:rPr lang="en-US" sz="2400" b="1" dirty="0"/>
              <a:t>regression</a:t>
            </a:r>
            <a:r>
              <a:rPr lang="en-US" sz="2400" dirty="0"/>
              <a:t> model</a:t>
            </a:r>
          </a:p>
          <a:p>
            <a:r>
              <a:rPr lang="en-US" sz="2400" dirty="0"/>
              <a:t>Bias-variance trade-off also present in </a:t>
            </a:r>
            <a:r>
              <a:rPr lang="en-US" sz="2400" b="1" dirty="0"/>
              <a:t>classification</a:t>
            </a:r>
          </a:p>
          <a:p>
            <a:r>
              <a:rPr lang="en-US" sz="2400" dirty="0"/>
              <a:t>Need a way to deal with </a:t>
            </a:r>
            <a:r>
              <a:rPr lang="en-US" sz="2400" b="1" dirty="0"/>
              <a:t>qualitative responses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What are some options?</a:t>
            </a:r>
          </a:p>
        </p:txBody>
      </p:sp>
    </p:spTree>
    <p:extLst>
      <p:ext uri="{BB962C8B-B14F-4D97-AF65-F5344CB8AC3E}">
        <p14:creationId xmlns:p14="http://schemas.microsoft.com/office/powerpoint/2010/main" val="333396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58577" y="3816929"/>
            <a:ext cx="1739579" cy="1306814"/>
            <a:chOff x="2948788" y="4107598"/>
            <a:chExt cx="1739579" cy="1306814"/>
          </a:xfrm>
        </p:grpSpPr>
        <p:sp>
          <p:nvSpPr>
            <p:cNvPr id="6" name="TextBox 5"/>
            <p:cNvSpPr txBox="1"/>
            <p:nvPr/>
          </p:nvSpPr>
          <p:spPr>
            <a:xfrm>
              <a:off x="2948788" y="4583415"/>
              <a:ext cx="17395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3470"/>
                  </a:solidFill>
                </a:rPr>
                <a:t>tally </a:t>
              </a:r>
              <a:r>
                <a:rPr lang="en-US" sz="2400" dirty="0">
                  <a:solidFill>
                    <a:srgbClr val="003470"/>
                  </a:solidFill>
                </a:rPr>
                <a:t>up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all the times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24300" y="4107598"/>
              <a:ext cx="38100" cy="540602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7521286" y="3274704"/>
            <a:ext cx="3663182" cy="1775429"/>
            <a:chOff x="632899" y="3503578"/>
            <a:chExt cx="3663182" cy="1775429"/>
          </a:xfrm>
        </p:grpSpPr>
        <p:sp>
          <p:nvSpPr>
            <p:cNvPr id="29" name="TextBox 28"/>
            <p:cNvSpPr txBox="1"/>
            <p:nvPr/>
          </p:nvSpPr>
          <p:spPr>
            <a:xfrm>
              <a:off x="632899" y="4078678"/>
              <a:ext cx="366318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where the model’s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classification was </a:t>
              </a:r>
              <a:r>
                <a:rPr lang="en-US" sz="2400" b="1" dirty="0">
                  <a:solidFill>
                    <a:srgbClr val="003470"/>
                  </a:solidFill>
                </a:rPr>
                <a:t>different</a:t>
              </a:r>
              <a:r>
                <a:rPr lang="en-US" sz="2400" dirty="0">
                  <a:solidFill>
                    <a:srgbClr val="003470"/>
                  </a:solidFill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from the true class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1170283" y="3503578"/>
              <a:ext cx="199418" cy="5751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error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b="1" dirty="0"/>
              <a:t>Common approach</a:t>
            </a:r>
            <a:r>
              <a:rPr lang="en-US" sz="2400" dirty="0"/>
              <a:t>: measure the proportion of the times our model incorrectly classifies a training data point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153516" y="2541800"/>
            <a:ext cx="2017991" cy="830997"/>
            <a:chOff x="2400052" y="4648200"/>
            <a:chExt cx="2017991" cy="830997"/>
          </a:xfrm>
        </p:grpSpPr>
        <p:sp>
          <p:nvSpPr>
            <p:cNvPr id="35" name="TextBox 34"/>
            <p:cNvSpPr txBox="1"/>
            <p:nvPr/>
          </p:nvSpPr>
          <p:spPr>
            <a:xfrm>
              <a:off x="2400052" y="4648200"/>
              <a:ext cx="17640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and take the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average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3961507" y="5220497"/>
              <a:ext cx="456536" cy="141596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350818"/>
              </p:ext>
            </p:extLst>
          </p:nvPr>
        </p:nvGraphicFramePr>
        <p:xfrm>
          <a:off x="6171506" y="2394755"/>
          <a:ext cx="2667000" cy="1372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89000" imgH="457200" progId="Equation.3">
                  <p:embed/>
                </p:oleObj>
              </mc:Choice>
              <mc:Fallback>
                <p:oleObj name="Equation" r:id="rId3" imgW="889000" imgH="45720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1506" y="2394755"/>
                        <a:ext cx="2667000" cy="1372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08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498598" y="2631562"/>
            <a:ext cx="2125186" cy="830997"/>
            <a:chOff x="1837214" y="4071287"/>
            <a:chExt cx="2125186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837214" y="4071287"/>
              <a:ext cx="17395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tally up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all the times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V="1">
              <a:off x="3315006" y="4107598"/>
              <a:ext cx="647394" cy="223327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8372881" y="2125648"/>
            <a:ext cx="3663182" cy="1775429"/>
            <a:chOff x="632899" y="3503578"/>
            <a:chExt cx="3663182" cy="1775429"/>
          </a:xfrm>
        </p:grpSpPr>
        <p:sp>
          <p:nvSpPr>
            <p:cNvPr id="29" name="TextBox 28"/>
            <p:cNvSpPr txBox="1"/>
            <p:nvPr/>
          </p:nvSpPr>
          <p:spPr>
            <a:xfrm>
              <a:off x="632899" y="4078678"/>
              <a:ext cx="366318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where the model’s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classification was </a:t>
              </a:r>
              <a:r>
                <a:rPr lang="en-US" sz="2400" b="1" dirty="0">
                  <a:solidFill>
                    <a:srgbClr val="003470"/>
                  </a:solidFill>
                </a:rPr>
                <a:t>different</a:t>
              </a:r>
              <a:r>
                <a:rPr lang="en-US" sz="2400" dirty="0">
                  <a:solidFill>
                    <a:srgbClr val="003470"/>
                  </a:solidFill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from the true class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1170283" y="3503578"/>
              <a:ext cx="199418" cy="5751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error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443345"/>
            <a:ext cx="7315200" cy="5541403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Common approach</a:t>
            </a:r>
            <a:r>
              <a:rPr lang="en-US" sz="2400" dirty="0"/>
              <a:t>: measure the proportion of the times our model incorrectly classifies a training data point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005111" y="1392744"/>
            <a:ext cx="2017991" cy="830997"/>
            <a:chOff x="2400052" y="4648200"/>
            <a:chExt cx="2017991" cy="830997"/>
          </a:xfrm>
        </p:grpSpPr>
        <p:sp>
          <p:nvSpPr>
            <p:cNvPr id="35" name="TextBox 34"/>
            <p:cNvSpPr txBox="1"/>
            <p:nvPr/>
          </p:nvSpPr>
          <p:spPr>
            <a:xfrm>
              <a:off x="2400052" y="4648200"/>
              <a:ext cx="17640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and take the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average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3961507" y="5220497"/>
              <a:ext cx="456536" cy="141596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291214"/>
              </p:ext>
            </p:extLst>
          </p:nvPr>
        </p:nvGraphicFramePr>
        <p:xfrm>
          <a:off x="7023101" y="1245699"/>
          <a:ext cx="2667000" cy="1372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89000" imgH="457200" progId="Equation.3">
                  <p:embed/>
                </p:oleObj>
              </mc:Choice>
              <mc:Fallback>
                <p:oleObj name="Equation" r:id="rId3" imgW="889000" imgH="45720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3101" y="1245699"/>
                        <a:ext cx="2667000" cy="1372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DC9927-91F5-9981-B7B8-C0809BE7E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64025"/>
              </p:ext>
            </p:extLst>
          </p:nvPr>
        </p:nvGraphicFramePr>
        <p:xfrm>
          <a:off x="3681868" y="4266020"/>
          <a:ext cx="3087252" cy="17187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9084">
                  <a:extLst>
                    <a:ext uri="{9D8B030D-6E8A-4147-A177-3AD203B41FA5}">
                      <a16:colId xmlns:a16="http://schemas.microsoft.com/office/drawing/2014/main" val="1950882369"/>
                    </a:ext>
                  </a:extLst>
                </a:gridCol>
                <a:gridCol w="1029084">
                  <a:extLst>
                    <a:ext uri="{9D8B030D-6E8A-4147-A177-3AD203B41FA5}">
                      <a16:colId xmlns:a16="http://schemas.microsoft.com/office/drawing/2014/main" val="1927346708"/>
                    </a:ext>
                  </a:extLst>
                </a:gridCol>
                <a:gridCol w="1029084">
                  <a:extLst>
                    <a:ext uri="{9D8B030D-6E8A-4147-A177-3AD203B41FA5}">
                      <a16:colId xmlns:a16="http://schemas.microsoft.com/office/drawing/2014/main" val="3034788813"/>
                    </a:ext>
                  </a:extLst>
                </a:gridCol>
              </a:tblGrid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44216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57541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147671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Kylee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213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4BFD23-1AAD-E551-3932-6C9285DB8709}"/>
                  </a:ext>
                </a:extLst>
              </p:cNvPr>
              <p:cNvSpPr txBox="1"/>
              <p:nvPr/>
            </p:nvSpPr>
            <p:spPr>
              <a:xfrm>
                <a:off x="5970245" y="4338939"/>
                <a:ext cx="482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</a:rPr>
                  <a:t>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4BFD23-1AAD-E551-3932-6C9285DB8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245" y="4338939"/>
                <a:ext cx="482568" cy="276999"/>
              </a:xfrm>
              <a:prstGeom prst="rect">
                <a:avLst/>
              </a:prstGeom>
              <a:blipFill>
                <a:blip r:embed="rId5"/>
                <a:stretch>
                  <a:fillRect l="-27500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A96F79-4888-6BC8-5C24-E451F9FCA4BF}"/>
                  </a:ext>
                </a:extLst>
              </p:cNvPr>
              <p:cNvSpPr txBox="1"/>
              <p:nvPr/>
            </p:nvSpPr>
            <p:spPr>
              <a:xfrm>
                <a:off x="6610172" y="4108669"/>
                <a:ext cx="4574296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A96F79-4888-6BC8-5C24-E451F9FCA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72" y="4108669"/>
                <a:ext cx="4574296" cy="865301"/>
              </a:xfrm>
              <a:prstGeom prst="rect">
                <a:avLst/>
              </a:prstGeom>
              <a:blipFill>
                <a:blip r:embed="rId6"/>
                <a:stretch>
                  <a:fillRect t="-113043" b="-17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FE70CF-CED2-FDF3-4772-7977EA184F16}"/>
                  </a:ext>
                </a:extLst>
              </p:cNvPr>
              <p:cNvSpPr txBox="1"/>
              <p:nvPr/>
            </p:nvSpPr>
            <p:spPr>
              <a:xfrm>
                <a:off x="8602186" y="5103097"/>
                <a:ext cx="6220266" cy="48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/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/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/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FE70CF-CED2-FDF3-4772-7977EA18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186" y="5103097"/>
                <a:ext cx="6220266" cy="484876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CE5D718-05D8-36F7-3860-D237CA7853E9}"/>
              </a:ext>
            </a:extLst>
          </p:cNvPr>
          <p:cNvSpPr txBox="1"/>
          <p:nvPr/>
        </p:nvSpPr>
        <p:spPr>
          <a:xfrm>
            <a:off x="6948359" y="3750186"/>
            <a:ext cx="1381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Cambria Math" panose="02040503050406030204" pitchFamily="18" charset="0"/>
              </a:rPr>
              <a:t>n = 3</a:t>
            </a:r>
            <a:endParaRPr lang="en-US" sz="18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0C8AA7-037E-948E-90E7-7D9E5909FA5A}"/>
                  </a:ext>
                </a:extLst>
              </p:cNvPr>
              <p:cNvSpPr txBox="1"/>
              <p:nvPr/>
            </p:nvSpPr>
            <p:spPr>
              <a:xfrm>
                <a:off x="8600455" y="5677474"/>
                <a:ext cx="622026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0C8AA7-037E-948E-90E7-7D9E5909F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55" y="5677474"/>
                <a:ext cx="6220266" cy="612732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3F01BD-80F1-66C8-96A5-78D3FDEFE356}"/>
                  </a:ext>
                </a:extLst>
              </p:cNvPr>
              <p:cNvSpPr txBox="1"/>
              <p:nvPr/>
            </p:nvSpPr>
            <p:spPr>
              <a:xfrm>
                <a:off x="8600455" y="6359092"/>
                <a:ext cx="62202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=0.67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3F01BD-80F1-66C8-96A5-78D3FDEFE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55" y="6359092"/>
                <a:ext cx="62202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185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Choosing the “right” level of flexibility is </a:t>
            </a:r>
            <a:r>
              <a:rPr lang="en-US" sz="2800" b="1" dirty="0"/>
              <a:t>critical</a:t>
            </a:r>
            <a:r>
              <a:rPr lang="en-US" sz="2800" dirty="0"/>
              <a:t> (in both regression and classification)</a:t>
            </a:r>
          </a:p>
          <a:p>
            <a:r>
              <a:rPr lang="en-US" sz="2800" dirty="0"/>
              <a:t>Bias-variance trade off makes this challenging</a:t>
            </a:r>
          </a:p>
          <a:p>
            <a:r>
              <a:rPr lang="en-US" sz="2800" dirty="0"/>
              <a:t>Coming up in Ch. 5:</a:t>
            </a:r>
          </a:p>
          <a:p>
            <a:pPr lvl="1"/>
            <a:r>
              <a:rPr lang="en-US" sz="2400" dirty="0"/>
              <a:t>Various methods for </a:t>
            </a:r>
            <a:r>
              <a:rPr lang="en-US" sz="2400" b="1" dirty="0"/>
              <a:t>estimating</a:t>
            </a:r>
            <a:r>
              <a:rPr lang="en-US" sz="2400" dirty="0"/>
              <a:t> test error rates</a:t>
            </a:r>
          </a:p>
          <a:p>
            <a:pPr lvl="1"/>
            <a:r>
              <a:rPr lang="en-US" sz="2400" dirty="0"/>
              <a:t>How to use these estimates to find the </a:t>
            </a:r>
            <a:r>
              <a:rPr lang="en-US" sz="2400" b="1" dirty="0"/>
              <a:t>optimal level </a:t>
            </a:r>
            <a:r>
              <a:rPr lang="en-US" sz="2400" dirty="0"/>
              <a:t>of flexibility</a:t>
            </a:r>
          </a:p>
        </p:txBody>
      </p:sp>
    </p:spTree>
    <p:extLst>
      <p:ext uri="{BB962C8B-B14F-4D97-AF65-F5344CB8AC3E}">
        <p14:creationId xmlns:p14="http://schemas.microsoft.com/office/powerpoint/2010/main" val="781327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05F5-9DE5-E757-AB4E-1064AE80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3F31D-1AD2-DC66-B43E-82FF9030D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63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FC78-A43A-634B-9CED-A41C6ADD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ABFEA-7BBB-8C51-0E97-0D2599DD0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We will use GitHub to distribute code, collect finished code, and facilitate pair programming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a GitHub account (</a:t>
            </a:r>
            <a:r>
              <a:rPr lang="en-US" sz="2400" dirty="0">
                <a:hlinkClick r:id="rId3"/>
              </a:rPr>
              <a:t>https://github.com/</a:t>
            </a:r>
            <a:r>
              <a:rPr lang="en-US" sz="2400" dirty="0"/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GitHub Desktop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364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FC78-A43A-634B-9CED-A41C6ADD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ABFEA-7BBB-8C51-0E97-0D2599DD0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We will use GitHub to distribute code, collect finished code, and facilitate pair programming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a GitHub account (</a:t>
            </a:r>
            <a:r>
              <a:rPr lang="en-US" sz="2400" dirty="0">
                <a:hlinkClick r:id="rId3"/>
              </a:rPr>
              <a:t>https://github.com/</a:t>
            </a:r>
            <a:r>
              <a:rPr lang="en-US" sz="2400" dirty="0"/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GitHub Desktop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Demo! </a:t>
            </a:r>
          </a:p>
        </p:txBody>
      </p:sp>
    </p:spTree>
    <p:extLst>
      <p:ext uri="{BB962C8B-B14F-4D97-AF65-F5344CB8AC3E}">
        <p14:creationId xmlns:p14="http://schemas.microsoft.com/office/powerpoint/2010/main" val="2778867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FC78-A43A-634B-9CED-A41C6ADD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ABFEA-7BBB-8C51-0E97-0D2599DD0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We will use GitHub to distribute code, collect finished code, and facilitate pair programming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a GitHub account (</a:t>
            </a:r>
            <a:r>
              <a:rPr lang="en-US" sz="2400" dirty="0">
                <a:hlinkClick r:id="rId3"/>
              </a:rPr>
              <a:t>https://github.com/</a:t>
            </a:r>
            <a:r>
              <a:rPr lang="en-US" sz="2400" dirty="0"/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Download GitHub Desktop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/>
              <a:t>Practice accepting the in-class activity for today, modifying it, and updating your repository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964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C3ECC-A850-31B2-462D-E657CF143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448" y="1023586"/>
            <a:ext cx="3474720" cy="807720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584448" y="1930936"/>
            <a:ext cx="3758184" cy="40233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Find the best function (</a:t>
            </a:r>
            <a:r>
              <a:rPr lang="en-US" sz="2400" i="1" dirty="0"/>
              <a:t>f) </a:t>
            </a:r>
            <a:r>
              <a:rPr lang="en-US" sz="2400" dirty="0"/>
              <a:t>for</a:t>
            </a:r>
            <a:r>
              <a:rPr lang="en-US" sz="2400" i="1" dirty="0"/>
              <a:t> Y = f(X) + ϵ</a:t>
            </a:r>
          </a:p>
          <a:p>
            <a:pPr lvl="1"/>
            <a:r>
              <a:rPr lang="en-US" sz="2200" i="1" dirty="0"/>
              <a:t>Y </a:t>
            </a:r>
            <a:r>
              <a:rPr lang="en-US" sz="2200" dirty="0"/>
              <a:t>is the output</a:t>
            </a:r>
          </a:p>
          <a:p>
            <a:pPr lvl="1"/>
            <a:r>
              <a:rPr lang="en-US" sz="2200" i="1" dirty="0"/>
              <a:t>X</a:t>
            </a:r>
            <a:r>
              <a:rPr lang="en-US" sz="2200" dirty="0"/>
              <a:t> is the input </a:t>
            </a:r>
          </a:p>
          <a:p>
            <a:r>
              <a:rPr lang="en-US" sz="2400" dirty="0"/>
              <a:t>Our data contains ground truth </a:t>
            </a:r>
          </a:p>
          <a:p>
            <a:pPr lvl="1"/>
            <a:r>
              <a:rPr lang="en-US" sz="2200" dirty="0"/>
              <a:t>i.e. for the values of </a:t>
            </a:r>
            <a:r>
              <a:rPr lang="en-US" sz="2200" i="1" dirty="0"/>
              <a:t>X</a:t>
            </a:r>
            <a:r>
              <a:rPr lang="en-US" sz="2200" dirty="0"/>
              <a:t> in our data, we know</a:t>
            </a:r>
            <a:r>
              <a:rPr lang="en-US" sz="2200" i="1" dirty="0"/>
              <a:t> Y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FBB29-6B50-FA7A-DCDA-DE9B3E7A4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3A3ACD-35AA-B45E-AE15-4059116F1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18462" y="1930936"/>
            <a:ext cx="3758183" cy="4023360"/>
          </a:xfrm>
        </p:spPr>
        <p:txBody>
          <a:bodyPr anchor="t"/>
          <a:lstStyle/>
          <a:p>
            <a:r>
              <a:rPr lang="en-US" sz="2400" dirty="0"/>
              <a:t>Learn patterns from unlabeled data</a:t>
            </a:r>
            <a:endParaRPr lang="en-US" sz="2200" dirty="0"/>
          </a:p>
          <a:p>
            <a:r>
              <a:rPr lang="en-US" sz="2400" dirty="0"/>
              <a:t>Our data does not contain ground truth </a:t>
            </a:r>
          </a:p>
          <a:p>
            <a:pPr lvl="1"/>
            <a:r>
              <a:rPr lang="en-US" sz="2200" dirty="0"/>
              <a:t>i.e. we do not know if there are distinct groups in our data</a:t>
            </a:r>
            <a:endParaRPr lang="en-US" sz="22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C3ECC-A850-31B2-462D-E657CF143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448" y="1023586"/>
            <a:ext cx="3474720" cy="807720"/>
          </a:xfrm>
        </p:spPr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584448" y="1930936"/>
            <a:ext cx="3758184" cy="4023360"/>
          </a:xfrm>
        </p:spPr>
        <p:txBody>
          <a:bodyPr anchor="t">
            <a:normAutofit/>
          </a:bodyPr>
          <a:lstStyle/>
          <a:p>
            <a:r>
              <a:rPr lang="en-US" sz="2400" dirty="0"/>
              <a:t>Find the best function (</a:t>
            </a:r>
            <a:r>
              <a:rPr lang="en-US" sz="2400" i="1" dirty="0"/>
              <a:t>f) </a:t>
            </a:r>
            <a:r>
              <a:rPr lang="en-US" sz="2400" dirty="0"/>
              <a:t>for</a:t>
            </a:r>
            <a:r>
              <a:rPr lang="en-US" sz="2400" i="1" dirty="0"/>
              <a:t> Y = f(X) + ϵ</a:t>
            </a:r>
          </a:p>
          <a:p>
            <a:pPr lvl="1"/>
            <a:r>
              <a:rPr lang="en-US" sz="2200" i="1" dirty="0"/>
              <a:t>Y </a:t>
            </a:r>
            <a:r>
              <a:rPr lang="en-US" sz="2200" dirty="0"/>
              <a:t>is the output</a:t>
            </a:r>
          </a:p>
          <a:p>
            <a:pPr lvl="1"/>
            <a:r>
              <a:rPr lang="en-US" sz="2200" i="1" dirty="0"/>
              <a:t>X</a:t>
            </a:r>
            <a:r>
              <a:rPr lang="en-US" sz="2200" dirty="0"/>
              <a:t> is the input </a:t>
            </a:r>
          </a:p>
          <a:p>
            <a:r>
              <a:rPr lang="en-US" sz="2400" dirty="0"/>
              <a:t>Our data contains ground truth </a:t>
            </a:r>
          </a:p>
          <a:p>
            <a:pPr lvl="1"/>
            <a:r>
              <a:rPr lang="en-US" sz="2200" dirty="0"/>
              <a:t>i.e. for the values of </a:t>
            </a:r>
            <a:r>
              <a:rPr lang="en-US" sz="2200" i="1" dirty="0"/>
              <a:t>X</a:t>
            </a:r>
            <a:r>
              <a:rPr lang="en-US" sz="2200" dirty="0"/>
              <a:t> in our data, we know</a:t>
            </a:r>
            <a:r>
              <a:rPr lang="en-US" sz="2200" i="1" dirty="0"/>
              <a:t> Y</a:t>
            </a:r>
          </a:p>
          <a:p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FBB29-6B50-FA7A-DCDA-DE9B3E7A4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3A3ACD-35AA-B45E-AE15-4059116F1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18462" y="1930936"/>
            <a:ext cx="3758183" cy="4023360"/>
          </a:xfrm>
        </p:spPr>
        <p:txBody>
          <a:bodyPr anchor="t"/>
          <a:lstStyle/>
          <a:p>
            <a:r>
              <a:rPr lang="en-US" sz="2400" dirty="0"/>
              <a:t>Learn patterns from unlabeled data </a:t>
            </a:r>
            <a:endParaRPr lang="en-US" sz="2200" dirty="0"/>
          </a:p>
          <a:p>
            <a:r>
              <a:rPr lang="en-US" sz="2400" dirty="0"/>
              <a:t>Our data does not contain ground truth </a:t>
            </a:r>
          </a:p>
          <a:p>
            <a:pPr lvl="1"/>
            <a:r>
              <a:rPr lang="en-US" sz="2200" dirty="0"/>
              <a:t>i.e. we do not know if there are distinct groups in our data</a:t>
            </a:r>
            <a:endParaRPr lang="en-US" sz="2200" i="1" dirty="0"/>
          </a:p>
          <a:p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62AB91-5916-A479-6F76-169826FAC4F5}"/>
              </a:ext>
            </a:extLst>
          </p:cNvPr>
          <p:cNvSpPr/>
          <p:nvPr/>
        </p:nvSpPr>
        <p:spPr>
          <a:xfrm>
            <a:off x="3706369" y="5535168"/>
            <a:ext cx="7870276" cy="118262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/>
              <a:t>Practice</a:t>
            </a:r>
            <a:r>
              <a:rPr lang="en-US" sz="2400" dirty="0"/>
              <a:t>: Come up with an example of an unsupervised machine learning problem and an example of a supervised machine learning problem. </a:t>
            </a:r>
          </a:p>
        </p:txBody>
      </p:sp>
    </p:spTree>
    <p:extLst>
      <p:ext uri="{BB962C8B-B14F-4D97-AF65-F5344CB8AC3E}">
        <p14:creationId xmlns:p14="http://schemas.microsoft.com/office/powerpoint/2010/main" val="226003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model to rule them all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Question</a:t>
            </a:r>
            <a:r>
              <a:rPr lang="en-US" sz="2400" dirty="0"/>
              <a:t>: why not just teach you the </a:t>
            </a:r>
            <a:r>
              <a:rPr lang="en-US" sz="2400" b="1" dirty="0"/>
              <a:t>best</a:t>
            </a:r>
            <a:r>
              <a:rPr lang="en-US" sz="2400" dirty="0"/>
              <a:t> method first?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68" y="1824532"/>
            <a:ext cx="6934200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0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there isn’t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035" y="803961"/>
            <a:ext cx="7024256" cy="5250080"/>
          </a:xfrm>
        </p:spPr>
        <p:txBody>
          <a:bodyPr anchor="t">
            <a:normAutofit/>
          </a:bodyPr>
          <a:lstStyle/>
          <a:p>
            <a:r>
              <a:rPr lang="en-US" sz="2400" dirty="0"/>
              <a:t>No single method dominates</a:t>
            </a:r>
          </a:p>
          <a:p>
            <a:r>
              <a:rPr lang="en-US" sz="2400" dirty="0"/>
              <a:t>One method may prove useful in answering some questions on a given data set</a:t>
            </a:r>
          </a:p>
          <a:p>
            <a:r>
              <a:rPr lang="en-US" sz="2400" dirty="0"/>
              <a:t>On a related (not identical) dataset or question, another might prevail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45775" y="3584089"/>
            <a:ext cx="1723334" cy="1183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4293" y="3971149"/>
            <a:ext cx="1681436" cy="1681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8536" y="3511133"/>
            <a:ext cx="2042188" cy="1740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5892" y="4903486"/>
            <a:ext cx="1702605" cy="10760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4049" y="5040534"/>
            <a:ext cx="1728219" cy="938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8197" y="3429000"/>
            <a:ext cx="1714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99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“quality of fit” for regression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i="1" dirty="0"/>
              <a:t>Question we often ask</a:t>
            </a:r>
            <a:r>
              <a:rPr lang="en-US" sz="2400" dirty="0"/>
              <a:t>: how </a:t>
            </a:r>
            <a:r>
              <a:rPr lang="en-US" sz="2400" b="1" dirty="0"/>
              <a:t>good</a:t>
            </a:r>
            <a:r>
              <a:rPr lang="en-US" sz="2400" dirty="0"/>
              <a:t> is my model?</a:t>
            </a:r>
          </a:p>
          <a:p>
            <a:r>
              <a:rPr lang="en-US" sz="2400" i="1" dirty="0"/>
              <a:t>What we usually mean</a:t>
            </a:r>
            <a:r>
              <a:rPr lang="en-US" sz="2400" dirty="0"/>
              <a:t>: how well do my model’s predictions </a:t>
            </a:r>
            <a:r>
              <a:rPr lang="en-US" sz="2400" b="1" dirty="0"/>
              <a:t>actually match</a:t>
            </a:r>
            <a:r>
              <a:rPr lang="en-US" sz="2400" dirty="0"/>
              <a:t> the observations?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How do we choose the </a:t>
            </a:r>
            <a:r>
              <a:rPr lang="en-US" sz="2400" b="1" dirty="0"/>
              <a:t>right approach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5972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516931" y="1357741"/>
            <a:ext cx="2909771" cy="1676400"/>
            <a:chOff x="4396162" y="1676400"/>
            <a:chExt cx="2909771" cy="1676400"/>
          </a:xfrm>
        </p:grpSpPr>
        <p:sp>
          <p:nvSpPr>
            <p:cNvPr id="6" name="TextBox 5"/>
            <p:cNvSpPr txBox="1"/>
            <p:nvPr/>
          </p:nvSpPr>
          <p:spPr>
            <a:xfrm>
              <a:off x="4396162" y="1676400"/>
              <a:ext cx="29097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True response</a:t>
              </a:r>
            </a:p>
            <a:p>
              <a:pPr algn="ctr"/>
              <a:r>
                <a:rPr lang="en-US" sz="2400" dirty="0"/>
                <a:t>for the </a:t>
              </a:r>
              <a:r>
                <a:rPr lang="en-US" sz="2400" i="1" dirty="0" err="1">
                  <a:latin typeface="Times"/>
                  <a:cs typeface="Times"/>
                </a:rPr>
                <a:t>i</a:t>
              </a:r>
              <a:r>
                <a:rPr lang="en-US" sz="2400" i="1" baseline="30000" dirty="0" err="1">
                  <a:latin typeface="Times"/>
                  <a:cs typeface="Times"/>
                </a:rPr>
                <a:t>th</a:t>
              </a:r>
              <a:r>
                <a:rPr lang="en-US" sz="2400" dirty="0"/>
                <a:t> observation</a:t>
              </a:r>
            </a:p>
          </p:txBody>
        </p:sp>
        <p:cxnSp>
          <p:nvCxnSpPr>
            <p:cNvPr id="11" name="Straight Arrow Connector 10"/>
            <p:cNvCxnSpPr>
              <a:stCxn id="6" idx="2"/>
            </p:cNvCxnSpPr>
            <p:nvPr/>
          </p:nvCxnSpPr>
          <p:spPr>
            <a:xfrm flipH="1">
              <a:off x="5334000" y="2507397"/>
              <a:ext cx="517048" cy="84540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308711" y="3643741"/>
            <a:ext cx="3568606" cy="1676400"/>
            <a:chOff x="4981145" y="3878997"/>
            <a:chExt cx="3568606" cy="1676400"/>
          </a:xfrm>
        </p:grpSpPr>
        <p:sp>
          <p:nvSpPr>
            <p:cNvPr id="5" name="TextBox 4"/>
            <p:cNvSpPr txBox="1"/>
            <p:nvPr/>
          </p:nvSpPr>
          <p:spPr>
            <a:xfrm>
              <a:off x="4981145" y="4724400"/>
              <a:ext cx="35686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Prediction our model gives</a:t>
              </a:r>
            </a:p>
            <a:p>
              <a:pPr algn="ctr"/>
              <a:r>
                <a:rPr lang="en-US" sz="2400" dirty="0"/>
                <a:t>for the </a:t>
              </a:r>
              <a:r>
                <a:rPr lang="en-US" sz="2400" i="1" dirty="0" err="1">
                  <a:latin typeface="Times"/>
                  <a:cs typeface="Times"/>
                </a:rPr>
                <a:t>i</a:t>
              </a:r>
              <a:r>
                <a:rPr lang="en-US" sz="2400" i="1" baseline="30000" dirty="0" err="1">
                  <a:latin typeface="Times"/>
                  <a:cs typeface="Times"/>
                </a:rPr>
                <a:t>th</a:t>
              </a:r>
              <a:r>
                <a:rPr lang="en-US" sz="2400" dirty="0"/>
                <a:t> observation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5791200" y="3878997"/>
              <a:ext cx="288448" cy="914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210836" y="3948542"/>
            <a:ext cx="2797561" cy="1364397"/>
            <a:chOff x="1883269" y="4114800"/>
            <a:chExt cx="2797561" cy="1364397"/>
          </a:xfrm>
        </p:grpSpPr>
        <p:sp>
          <p:nvSpPr>
            <p:cNvPr id="21" name="TextBox 20"/>
            <p:cNvSpPr txBox="1"/>
            <p:nvPr/>
          </p:nvSpPr>
          <p:spPr>
            <a:xfrm>
              <a:off x="1883269" y="4648200"/>
              <a:ext cx="27975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We take the average</a:t>
              </a:r>
            </a:p>
            <a:p>
              <a:pPr algn="ctr"/>
              <a:r>
                <a:rPr lang="en-US" sz="2400" dirty="0"/>
                <a:t>over all observations</a:t>
              </a: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3282050" y="4114800"/>
              <a:ext cx="832750" cy="533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403280"/>
              </p:ext>
            </p:extLst>
          </p:nvPr>
        </p:nvGraphicFramePr>
        <p:xfrm>
          <a:off x="4689766" y="2576941"/>
          <a:ext cx="4191000" cy="1464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08100" imgH="457200" progId="Equation.3">
                  <p:embed/>
                </p:oleObj>
              </mc:Choice>
              <mc:Fallback>
                <p:oleObj name="Equation" r:id="rId2" imgW="1308100" imgH="457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9766" y="2576941"/>
                        <a:ext cx="4191000" cy="1464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2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813964" y="268273"/>
            <a:ext cx="4196772" cy="830997"/>
            <a:chOff x="3109161" y="1676400"/>
            <a:chExt cx="4196772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4396162" y="1676400"/>
              <a:ext cx="29097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True response</a:t>
              </a:r>
            </a:p>
            <a:p>
              <a:pPr algn="ctr"/>
              <a:r>
                <a:rPr lang="en-US" sz="2400" dirty="0"/>
                <a:t>for the </a:t>
              </a:r>
              <a:r>
                <a:rPr lang="en-US" sz="2400" i="1" dirty="0" err="1">
                  <a:latin typeface="Times"/>
                  <a:cs typeface="Times"/>
                </a:rPr>
                <a:t>i</a:t>
              </a:r>
              <a:r>
                <a:rPr lang="en-US" sz="2400" i="1" baseline="30000" dirty="0" err="1">
                  <a:latin typeface="Times"/>
                  <a:cs typeface="Times"/>
                </a:rPr>
                <a:t>th</a:t>
              </a:r>
              <a:r>
                <a:rPr lang="en-US" sz="2400" dirty="0"/>
                <a:t> observation</a:t>
              </a:r>
            </a:p>
          </p:txBody>
        </p:sp>
        <p:cxnSp>
          <p:nvCxnSpPr>
            <p:cNvPr id="11" name="Straight Arrow Connector 10"/>
            <p:cNvCxnSpPr>
              <a:cxnSpLocks/>
            </p:cNvCxnSpPr>
            <p:nvPr/>
          </p:nvCxnSpPr>
          <p:spPr>
            <a:xfrm flipH="1">
              <a:off x="3109161" y="1879182"/>
              <a:ext cx="1704109" cy="51288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433402" y="1440865"/>
            <a:ext cx="3568606" cy="1676400"/>
            <a:chOff x="4981145" y="3878997"/>
            <a:chExt cx="3568606" cy="1676400"/>
          </a:xfrm>
        </p:grpSpPr>
        <p:sp>
          <p:nvSpPr>
            <p:cNvPr id="5" name="TextBox 4"/>
            <p:cNvSpPr txBox="1"/>
            <p:nvPr/>
          </p:nvSpPr>
          <p:spPr>
            <a:xfrm>
              <a:off x="4981145" y="4724400"/>
              <a:ext cx="35686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Prediction our model gives</a:t>
              </a:r>
            </a:p>
            <a:p>
              <a:pPr algn="ctr"/>
              <a:r>
                <a:rPr lang="en-US" sz="2400" dirty="0"/>
                <a:t>for the </a:t>
              </a:r>
              <a:r>
                <a:rPr lang="en-US" sz="2400" i="1" dirty="0" err="1">
                  <a:latin typeface="Times"/>
                  <a:cs typeface="Times"/>
                </a:rPr>
                <a:t>i</a:t>
              </a:r>
              <a:r>
                <a:rPr lang="en-US" sz="2400" i="1" baseline="30000" dirty="0" err="1">
                  <a:latin typeface="Times"/>
                  <a:cs typeface="Times"/>
                </a:rPr>
                <a:t>th</a:t>
              </a:r>
              <a:r>
                <a:rPr lang="en-US" sz="2400" dirty="0"/>
                <a:t> observation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5791200" y="3878997"/>
              <a:ext cx="288448" cy="914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335527" y="1745666"/>
            <a:ext cx="2797561" cy="1364397"/>
            <a:chOff x="1883269" y="4114800"/>
            <a:chExt cx="2797561" cy="1364397"/>
          </a:xfrm>
        </p:grpSpPr>
        <p:sp>
          <p:nvSpPr>
            <p:cNvPr id="21" name="TextBox 20"/>
            <p:cNvSpPr txBox="1"/>
            <p:nvPr/>
          </p:nvSpPr>
          <p:spPr>
            <a:xfrm>
              <a:off x="1883269" y="4648200"/>
              <a:ext cx="27975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We take the average</a:t>
              </a:r>
            </a:p>
            <a:p>
              <a:pPr algn="ctr"/>
              <a:r>
                <a:rPr lang="en-US" sz="2400" dirty="0"/>
                <a:t>over all observations</a:t>
              </a: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3282050" y="4114800"/>
              <a:ext cx="832750" cy="533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62812"/>
              </p:ext>
            </p:extLst>
          </p:nvPr>
        </p:nvGraphicFramePr>
        <p:xfrm>
          <a:off x="4814457" y="374065"/>
          <a:ext cx="4191000" cy="1464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08100" imgH="457200" progId="Equation.3">
                  <p:embed/>
                </p:oleObj>
              </mc:Choice>
              <mc:Fallback>
                <p:oleObj name="Equation" r:id="rId2" imgW="1308100" imgH="457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14457" y="374065"/>
                        <a:ext cx="4191000" cy="1464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F17D6-EEFA-8AA0-24AC-C20CA371D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92688"/>
              </p:ext>
            </p:extLst>
          </p:nvPr>
        </p:nvGraphicFramePr>
        <p:xfrm>
          <a:off x="3534800" y="3757047"/>
          <a:ext cx="3087252" cy="17187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9084">
                  <a:extLst>
                    <a:ext uri="{9D8B030D-6E8A-4147-A177-3AD203B41FA5}">
                      <a16:colId xmlns:a16="http://schemas.microsoft.com/office/drawing/2014/main" val="1950882369"/>
                    </a:ext>
                  </a:extLst>
                </a:gridCol>
                <a:gridCol w="1029084">
                  <a:extLst>
                    <a:ext uri="{9D8B030D-6E8A-4147-A177-3AD203B41FA5}">
                      <a16:colId xmlns:a16="http://schemas.microsoft.com/office/drawing/2014/main" val="1927346708"/>
                    </a:ext>
                  </a:extLst>
                </a:gridCol>
                <a:gridCol w="1029084">
                  <a:extLst>
                    <a:ext uri="{9D8B030D-6E8A-4147-A177-3AD203B41FA5}">
                      <a16:colId xmlns:a16="http://schemas.microsoft.com/office/drawing/2014/main" val="3034788813"/>
                    </a:ext>
                  </a:extLst>
                </a:gridCol>
              </a:tblGrid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44216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57541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147671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Kylee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213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75E543-AE60-036C-D173-2FB16FFD1326}"/>
                  </a:ext>
                </a:extLst>
              </p:cNvPr>
              <p:cNvSpPr txBox="1"/>
              <p:nvPr/>
            </p:nvSpPr>
            <p:spPr>
              <a:xfrm>
                <a:off x="5845615" y="3812467"/>
                <a:ext cx="526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75E543-AE60-036C-D173-2FB16FFD1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15" y="3812467"/>
                <a:ext cx="526170" cy="276999"/>
              </a:xfrm>
              <a:prstGeom prst="rect">
                <a:avLst/>
              </a:prstGeom>
              <a:blipFill>
                <a:blip r:embed="rId4"/>
                <a:stretch>
                  <a:fillRect l="-16667"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E56ED1-75C1-1E21-6996-3CE1E1F29357}"/>
                  </a:ext>
                </a:extLst>
              </p:cNvPr>
              <p:cNvSpPr txBox="1"/>
              <p:nvPr/>
            </p:nvSpPr>
            <p:spPr>
              <a:xfrm>
                <a:off x="6622052" y="3740736"/>
                <a:ext cx="3317311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E56ED1-75C1-1E21-6996-3CE1E1F29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052" y="3740736"/>
                <a:ext cx="3317311" cy="865301"/>
              </a:xfrm>
              <a:prstGeom prst="rect">
                <a:avLst/>
              </a:prstGeom>
              <a:blipFill>
                <a:blip r:embed="rId5"/>
                <a:stretch>
                  <a:fillRect t="-113043" b="-17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CE88AB-D41B-4056-81DA-39BCEB052C8A}"/>
                  </a:ext>
                </a:extLst>
              </p:cNvPr>
              <p:cNvSpPr txBox="1"/>
              <p:nvPr/>
            </p:nvSpPr>
            <p:spPr>
              <a:xfrm>
                <a:off x="6909957" y="4724456"/>
                <a:ext cx="6220266" cy="48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CE88AB-D41B-4056-81DA-39BCEB05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57" y="4724456"/>
                <a:ext cx="6220266" cy="484876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0611727-3695-8B44-D8B0-C253EA14597A}"/>
              </a:ext>
            </a:extLst>
          </p:cNvPr>
          <p:cNvSpPr txBox="1"/>
          <p:nvPr/>
        </p:nvSpPr>
        <p:spPr>
          <a:xfrm>
            <a:off x="6733310" y="3379986"/>
            <a:ext cx="1381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Cambria Math" panose="02040503050406030204" pitchFamily="18" charset="0"/>
              </a:rPr>
              <a:t>n = 3</a:t>
            </a:r>
            <a:endParaRPr lang="en-US" sz="18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FFECAB-0744-AEA4-FD4F-93CD49D443D3}"/>
                  </a:ext>
                </a:extLst>
              </p:cNvPr>
              <p:cNvSpPr txBox="1"/>
              <p:nvPr/>
            </p:nvSpPr>
            <p:spPr>
              <a:xfrm>
                <a:off x="6908226" y="5381963"/>
                <a:ext cx="6220266" cy="48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78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FFECAB-0744-AEA4-FD4F-93CD49D4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226" y="5381963"/>
                <a:ext cx="6220266" cy="484876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99A6C6-618E-575E-1BDA-9448BBB2A4F0}"/>
                  </a:ext>
                </a:extLst>
              </p:cNvPr>
              <p:cNvSpPr txBox="1"/>
              <p:nvPr/>
            </p:nvSpPr>
            <p:spPr>
              <a:xfrm>
                <a:off x="6908226" y="5980451"/>
                <a:ext cx="62202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=309.67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99A6C6-618E-575E-1BDA-9448BBB2A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226" y="5980451"/>
                <a:ext cx="62202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60778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684</TotalTime>
  <Words>1356</Words>
  <Application>Microsoft Macintosh PowerPoint</Application>
  <PresentationFormat>Widescreen</PresentationFormat>
  <Paragraphs>233</Paragraphs>
  <Slides>27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Cambria Math</vt:lpstr>
      <vt:lpstr>Corbel</vt:lpstr>
      <vt:lpstr>Times</vt:lpstr>
      <vt:lpstr>Wingdings 2</vt:lpstr>
      <vt:lpstr>Frame</vt:lpstr>
      <vt:lpstr>Equation</vt:lpstr>
      <vt:lpstr>Introduction to Machine Learning – Evaluating Models</vt:lpstr>
      <vt:lpstr>Plan for Today</vt:lpstr>
      <vt:lpstr>Recap</vt:lpstr>
      <vt:lpstr>Warm up </vt:lpstr>
      <vt:lpstr>One model to rule them all…?</vt:lpstr>
      <vt:lpstr>Answer: there isn’t one</vt:lpstr>
      <vt:lpstr>Measuring “quality of fit” for regression models</vt:lpstr>
      <vt:lpstr>Mean squared error</vt:lpstr>
      <vt:lpstr>Mean squared error</vt:lpstr>
      <vt:lpstr>“Training” MSE</vt:lpstr>
      <vt:lpstr>Test MSE</vt:lpstr>
      <vt:lpstr>Example</vt:lpstr>
      <vt:lpstr>Training vs. test MSE</vt:lpstr>
      <vt:lpstr>Training vs. test MSE</vt:lpstr>
      <vt:lpstr>Trade-off between bias and variance</vt:lpstr>
      <vt:lpstr>Relationship between bias and variance</vt:lpstr>
      <vt:lpstr>Relationship between bias and variance</vt:lpstr>
      <vt:lpstr>Trade-off between bias and variance</vt:lpstr>
      <vt:lpstr>Balancing bias and variance</vt:lpstr>
      <vt:lpstr>What about classification?</vt:lpstr>
      <vt:lpstr>Training error rate</vt:lpstr>
      <vt:lpstr>Training error rate</vt:lpstr>
      <vt:lpstr>Takeaways</vt:lpstr>
      <vt:lpstr>Code Distribution</vt:lpstr>
      <vt:lpstr>GitHub</vt:lpstr>
      <vt:lpstr>GitHub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23</cp:revision>
  <dcterms:created xsi:type="dcterms:W3CDTF">2023-08-03T18:49:17Z</dcterms:created>
  <dcterms:modified xsi:type="dcterms:W3CDTF">2024-01-22T18:36:44Z</dcterms:modified>
</cp:coreProperties>
</file>